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3" r:id="rId2"/>
    <p:sldId id="320" r:id="rId3"/>
    <p:sldId id="325" r:id="rId4"/>
    <p:sldId id="297" r:id="rId5"/>
    <p:sldId id="326" r:id="rId6"/>
    <p:sldId id="341" r:id="rId7"/>
    <p:sldId id="328" r:id="rId8"/>
    <p:sldId id="308" r:id="rId9"/>
    <p:sldId id="313" r:id="rId10"/>
    <p:sldId id="303" r:id="rId11"/>
    <p:sldId id="304" r:id="rId12"/>
  </p:sldIdLst>
  <p:sldSz cx="9144000" cy="6858000" type="screen4x3"/>
  <p:notesSz cx="6727825" cy="98599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1pPr>
    <a:lvl2pPr marL="4572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2pPr>
    <a:lvl3pPr marL="9144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3pPr>
    <a:lvl4pPr marL="13716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4pPr>
    <a:lvl5pPr marL="18288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Sans"/>
        <a:ea typeface="ヒラギノ角ゴ Pro W3"/>
        <a:cs typeface="ヒラギノ角ゴ Pro W3"/>
        <a:sym typeface="Gill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60" autoAdjust="0"/>
    <p:restoredTop sz="94667" autoAdjust="0"/>
  </p:normalViewPr>
  <p:slideViewPr>
    <p:cSldViewPr>
      <p:cViewPr>
        <p:scale>
          <a:sx n="75" d="100"/>
          <a:sy n="75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632" y="-102"/>
      </p:cViewPr>
      <p:guideLst>
        <p:guide orient="horz" pos="3105"/>
        <p:guide pos="211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sym typeface="GillSans" pitchFamily="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sym typeface="GillSans" pitchFamily="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46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sym typeface="GillSans" pitchFamily="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364663"/>
            <a:ext cx="29146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sym typeface="GillSans" pitchFamily="112" charset="0"/>
              </a:defRPr>
            </a:lvl1pPr>
          </a:lstStyle>
          <a:p>
            <a:pPr>
              <a:defRPr/>
            </a:pPr>
            <a:fld id="{AE756496-2749-4936-8C81-63569B3ED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sym typeface="GillSans" pitchFamily="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sym typeface="GillSans" pitchFamily="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46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sym typeface="GillSans" pitchFamily="11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64663"/>
            <a:ext cx="29146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ヒラギノ角ゴ Pro W3" pitchFamily="112" charset="-128"/>
                <a:cs typeface="+mn-cs"/>
                <a:sym typeface="GillSans" pitchFamily="112" charset="0"/>
              </a:defRPr>
            </a:lvl1pPr>
          </a:lstStyle>
          <a:p>
            <a:pPr>
              <a:defRPr/>
            </a:pPr>
            <a:fld id="{9F130E37-EE50-4EAB-BAFF-11BC64E27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43BF0-0DEC-4A6E-8C33-477EF6D76902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1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600" smtClean="0"/>
              <a:t>Higher Education and the economy: Policy Context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Increasing emphasis on contribution of higher education institutions to regional and national economies ( since mid 1990s and post-Dearing (1997)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Driven by changing nature of global economy – development of ’knowledge economy’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Desire to fully exploit the knowledge possessed by higher education institutions for the good of wider society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Desire to see return on public investment</a:t>
            </a:r>
          </a:p>
          <a:p>
            <a:pPr eaLnBrk="1" hangingPunct="1"/>
            <a:endParaRPr lang="en-GB" sz="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640C7-BC9A-40CC-B33C-C505B919AD6D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2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Limitations of the ‘traditional’ focus of Knowledge Transfer: the readily available data encourages a focus on  narrow  aspects of HEI activity -  e.g.  patents and licensing, no. of ‘spin-off companies’  created </a:t>
            </a:r>
          </a:p>
          <a:p>
            <a:pPr eaLnBrk="1" hangingPunct="1"/>
            <a:endParaRPr lang="en-GB" smtClean="0"/>
          </a:p>
          <a:p>
            <a:pPr eaLnBrk="1" hangingPunct="1">
              <a:buFontTx/>
              <a:buChar char="•"/>
            </a:pPr>
            <a:r>
              <a:rPr lang="en-GB" smtClean="0"/>
              <a:t>leading to an over emphasis on commercial interactions or tangible products/inventions from Science &amp; Engineering (the </a:t>
            </a:r>
            <a:r>
              <a:rPr lang="en-GB" i="1" smtClean="0"/>
              <a:t>Bugs and Drugs</a:t>
            </a:r>
            <a:r>
              <a:rPr lang="en-GB" smtClean="0"/>
              <a:t> agenda)  </a:t>
            </a:r>
          </a:p>
          <a:p>
            <a:pPr eaLnBrk="1" hangingPunct="1"/>
            <a:endParaRPr lang="en-GB" smtClean="0"/>
          </a:p>
          <a:p>
            <a:pPr eaLnBrk="1" hangingPunct="1">
              <a:buFontTx/>
              <a:buChar char="•"/>
            </a:pPr>
            <a:r>
              <a:rPr lang="en-GB" smtClean="0"/>
              <a:t>Much wider impact of Universities ( social, cultural, environmental) but non-commercial  work of universities ( eg public policy advice, community engagement, cultural outreach ) is overlooked ( Does under-priced mean undervalued?)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C0C2B-8E82-4065-BF4D-E8568DB27E4D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3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Initial Case study of Strathclyde  - 220 outputs, Teaching, Research, Consultancy/Advisory, Community Engagement, Cultural Outreach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Methodology Report 2005 . LARGE REPORT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PILOT STUDY OF Scottish HEIS. Took Sample of 8 HEIs and combined with extant dat, HESA , HEBCIS&lt; various surveys, Library data etc.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TO come up with </a:t>
            </a:r>
            <a:r>
              <a:rPr lang="en-GB" b="1" smtClean="0"/>
              <a:t>ILLUSTRATIVE EXAMPLES</a:t>
            </a:r>
            <a:r>
              <a:rPr lang="en-GB" smtClean="0"/>
              <a:t> of how the framework could work.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35B32-05E5-4675-8AB9-144C80177734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4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All our work does this; There are currently a number of thngs that people are doing in term of surveying what they do – Cambridge and Russell Group survey framewrok for community engagement for example. 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But no theoretical underpinning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9E0F7-0562-4B5E-85DA-50A859A76736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5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Financial Value – ACTUAL MONEY Revenue. What you are getting – ACCOUNTING – helps decide if something is VIABLE  but limited value in terms of economic analysis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ECONOMIC Value – Economic Efficiency prices or Free market prices applied. Helps assess the true ‘worth’ of the HEIs 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SOCIAL VALUE application of social prices or social weights to outputs. Can modify the economic analysis or valuation by application of weights to reflect social welfare – use of social weights could be a way of translating HEI outputs into desired social outcomes. 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Cultural folk nervous about value; intrinsic cultural value. MONEY is just a unit of account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7DE2A-6D70-4AA6-ADEF-C49A7991C5E0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6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084BE-9D52-4C7D-B94F-5A8646020826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7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9721B-AB82-47D4-8EB5-3CA22FE5D53B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8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95958-B118-4A41-900A-7FEFBF91D71D}" type="slidenum">
              <a:rPr lang="en-GB" smtClean="0">
                <a:ea typeface="ヒラギノ角ゴ Pro W3"/>
                <a:cs typeface="ヒラギノ角ゴ Pro W3"/>
                <a:sym typeface="GillSans"/>
              </a:rPr>
              <a:pPr/>
              <a:t>11</a:t>
            </a:fld>
            <a:endParaRPr lang="en-GB" smtClean="0">
              <a:ea typeface="ヒラギノ角ゴ Pro W3"/>
              <a:cs typeface="ヒラギノ角ゴ Pro W3"/>
              <a:sym typeface="GillSans"/>
            </a:endParaRPr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973763"/>
            <a:ext cx="8947150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275" y="44450"/>
            <a:ext cx="2908300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93825" y="3911600"/>
            <a:ext cx="63754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6913" y="2303463"/>
            <a:ext cx="7769225" cy="112553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2525"/>
            <a:ext cx="1838325" cy="3178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152525"/>
            <a:ext cx="5367337" cy="3178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1152525"/>
            <a:ext cx="7358062" cy="2320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3763" y="3536950"/>
            <a:ext cx="3602037" cy="79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6950"/>
            <a:ext cx="3603625" cy="79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3536950"/>
            <a:ext cx="3602037" cy="79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6950"/>
            <a:ext cx="3603625" cy="79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3536950"/>
            <a:ext cx="7358062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>
                <a:sym typeface="GillSans"/>
              </a:rPr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152525"/>
            <a:ext cx="7358062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8" y="5973763"/>
            <a:ext cx="8947150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37275" y="44450"/>
            <a:ext cx="2908300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ransition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ea typeface="ヒラギノ角ゴ Pro W3" pitchFamily="112" charset="-128"/>
          <a:cs typeface="ヒラギノ角ゴ Pro W3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ea typeface="ヒラギノ角ゴ Pro W3" pitchFamily="112" charset="-128"/>
          <a:cs typeface="ヒラギノ角ゴ Pro W3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ea typeface="ヒラギノ角ゴ Pro W3" pitchFamily="112" charset="-128"/>
          <a:cs typeface="ヒラギノ角ゴ Pro W3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ea typeface="ヒラギノ角ゴ Pro W3" pitchFamily="112" charset="-128"/>
          <a:cs typeface="ヒラギノ角ゴ Pro W3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ea typeface="ヒラギノ角ゴ Pro W3" pitchFamily="112" charset="-128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ea typeface="ヒラギノ角ゴ Pro W3" pitchFamily="112" charset="-128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ea typeface="ヒラギノ角ゴ Pro W3" pitchFamily="112" charset="-128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ea typeface="ヒラギノ角ゴ Pro W3" pitchFamily="112" charset="-128"/>
        </a:defRPr>
      </a:lvl9pPr>
    </p:titleStyle>
    <p:bodyStyle>
      <a:lvl1pPr marL="342900" indent="-34290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Sans" pitchFamily="112" charset="0"/>
          <a:ea typeface="+mn-ea"/>
          <a:cs typeface="ヒラギノ角ゴ Pro W3"/>
          <a:sym typeface="GillSans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Sans" pitchFamily="112" charset="0"/>
          <a:ea typeface="+mn-ea"/>
          <a:sym typeface="GillSans" pitchFamily="112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Sans" pitchFamily="112" charset="0"/>
          <a:ea typeface="+mn-ea"/>
          <a:sym typeface="GillSans" pitchFamily="112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Sans" pitchFamily="112" charset="0"/>
          <a:ea typeface="+mn-ea"/>
          <a:sym typeface="GillSans" pitchFamily="112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lSans" pitchFamily="112" charset="0"/>
          <a:ea typeface="+mn-ea"/>
          <a:sym typeface="GillSans" pitchFamily="11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The economic value of the outputs of Scottish higher education institutions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584950" cy="1990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GB" sz="2100" smtClean="0"/>
              <a:t> Higher Education, Knowledge Exchange &amp; the Economy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100" i="1" smtClean="0"/>
              <a:t>Festival of Social Science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100" smtClean="0"/>
              <a:t>10</a:t>
            </a:r>
            <a:r>
              <a:rPr lang="en-GB" sz="2100" baseline="30000" smtClean="0"/>
              <a:t>th</a:t>
            </a:r>
            <a:r>
              <a:rPr lang="en-GB" sz="2100" smtClean="0"/>
              <a:t> March 2009</a:t>
            </a:r>
          </a:p>
          <a:p>
            <a:pPr marL="0" indent="0" eaLnBrk="1" hangingPunct="1">
              <a:lnSpc>
                <a:spcPct val="80000"/>
              </a:lnSpc>
            </a:pPr>
            <a:endParaRPr lang="en-GB" sz="2100" smtClean="0"/>
          </a:p>
          <a:p>
            <a:pPr marL="0" indent="0" eaLnBrk="1" hangingPunct="1">
              <a:lnSpc>
                <a:spcPct val="80000"/>
              </a:lnSpc>
            </a:pPr>
            <a:r>
              <a:rPr lang="en-GB" sz="1500" smtClean="0"/>
              <a:t>  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1700" smtClean="0"/>
              <a:t>Ursula Kelly  &amp; Iain McNicoll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1700" smtClean="0"/>
              <a:t>University of Strathclyde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688975"/>
            <a:ext cx="1371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103" name="Group 175"/>
          <p:cNvGraphicFramePr>
            <a:graphicFrameLocks noGrp="1"/>
          </p:cNvGraphicFramePr>
          <p:nvPr>
            <p:ph idx="4294967295"/>
          </p:nvPr>
        </p:nvGraphicFramePr>
        <p:xfrm>
          <a:off x="611188" y="476250"/>
          <a:ext cx="7947025" cy="6507163"/>
        </p:xfrm>
        <a:graphic>
          <a:graphicData uri="http://schemas.openxmlformats.org/drawingml/2006/table">
            <a:tbl>
              <a:tblPr/>
              <a:tblGrid>
                <a:gridCol w="1081087"/>
                <a:gridCol w="1150938"/>
                <a:gridCol w="1223962"/>
                <a:gridCol w="649288"/>
                <a:gridCol w="1223962"/>
                <a:gridCol w="936625"/>
                <a:gridCol w="1473200"/>
                <a:gridCol w="208280"/>
              </a:tblGrid>
              <a:tr h="161925">
                <a:tc gridSpan="8"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Public Policy Advisory Activity    Examples using parallel market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Type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</a:t>
                      </a: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Type of staff 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(Senior academic/ Professor, Lecturer, Senior Manager ( etc)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How Many</a:t>
                      </a: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staff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Approx time involved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Paid?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‘Parallel market’ or  Free Market price comparison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Parliament Adviser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Advisor to Rural Affairs Committee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Senior Academic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days per year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Expenses only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Commercial consultancy rate for senior expert consultant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Member of  Government Expert Advisory Group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SG Statistics Expert Users Advisory Group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Senior Academic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mtgs/yr x 3 hr mtgs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Commercial consultancy rate for senior expert consultant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Member of public policy network group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Local NHS Trust pharmacy  network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Lecturer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Varied estimate  4 hours/month input per member of staff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Commercial consultancy rate for  expert consultant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Board Member Government Agency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Regional Development Agency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Senior Manager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mtgs/yr x 3 hour nmtgs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Nominal/</a:t>
                      </a: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honorarium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Commercial  consultancy rate for senior expert consultant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Board Member Government Agency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Local NHS Trust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Senior Academic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mtgs/yr x 3 hr mtgs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Nominal/ honorarium</a:t>
                      </a: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Commercial  consultancy rate for senior expert consultant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358062" cy="504825"/>
          </a:xfrm>
        </p:spPr>
        <p:txBody>
          <a:bodyPr/>
          <a:lstStyle/>
          <a:p>
            <a:pPr algn="l" eaLnBrk="1" hangingPunct="1"/>
            <a:r>
              <a:rPr lang="en-GB" sz="3200" smtClean="0"/>
              <a:t>Some final remarks…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765175"/>
            <a:ext cx="7854950" cy="4968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GB" sz="1600" smtClean="0"/>
              <a:t> 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600" smtClean="0"/>
              <a:t> It </a:t>
            </a:r>
            <a:r>
              <a:rPr lang="en-GB" sz="1600" b="1" smtClean="0"/>
              <a:t>is </a:t>
            </a:r>
            <a:r>
              <a:rPr lang="en-GB" sz="1600" smtClean="0"/>
              <a:t>possible to estimate the economic value of  what HEIs do  .</a:t>
            </a:r>
            <a:endParaRPr lang="en-GB" sz="1600" i="1" smtClean="0"/>
          </a:p>
          <a:p>
            <a:pPr marL="0" indent="0" algn="l" eaLnBrk="1" hangingPunct="1">
              <a:lnSpc>
                <a:spcPct val="80000"/>
              </a:lnSpc>
            </a:pPr>
            <a:endParaRPr lang="en-GB" sz="1600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600" smtClean="0"/>
              <a:t> Vital for this to be holistic – for </a:t>
            </a:r>
            <a:r>
              <a:rPr lang="en-GB" sz="1600" i="1" smtClean="0"/>
              <a:t>all</a:t>
            </a:r>
            <a:r>
              <a:rPr lang="en-GB" sz="1600" smtClean="0"/>
              <a:t> aspects of HEI work to be included   and for the language of knowledge transfer to move to include interaction with wider communities and not only business and industry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endParaRPr lang="en-GB" sz="1600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600" smtClean="0"/>
              <a:t>Informed resource  allocation decisions about higher education </a:t>
            </a:r>
            <a:r>
              <a:rPr lang="en-GB" sz="1600" b="1" i="1" smtClean="0"/>
              <a:t>need</a:t>
            </a:r>
            <a:r>
              <a:rPr lang="en-GB" sz="1600" smtClean="0"/>
              <a:t> estimates of economic value and social value 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endParaRPr lang="en-GB" sz="1600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600" smtClean="0"/>
              <a:t>  But this cannot be done by immediately jumping to  ‘outcomes’ or ‘impacts’ – it is essential to identify &amp; quantify HEI </a:t>
            </a:r>
            <a:r>
              <a:rPr lang="en-GB" sz="1600" b="1" smtClean="0"/>
              <a:t>outputs </a:t>
            </a:r>
            <a:r>
              <a:rPr lang="en-GB" sz="1600" smtClean="0"/>
              <a:t>in the first instance </a:t>
            </a:r>
          </a:p>
          <a:p>
            <a:pPr marL="0" indent="0" algn="l" eaLnBrk="1" hangingPunct="1">
              <a:lnSpc>
                <a:spcPct val="80000"/>
              </a:lnSpc>
            </a:pPr>
            <a:endParaRPr lang="en-GB" sz="1600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600" smtClean="0"/>
              <a:t>Discussions with Scottish HEIs have indicated willingness to engage in focussed data collection on outputs if this can inform  resource allocation ( e.g. public policy contributions  being recognised through  the Knowledge Transfer Grant )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endParaRPr lang="en-GB" sz="1600" b="1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600" smtClean="0"/>
              <a:t>Without knowledge of HEI outputs no meaningful  measures of efficiency (outputs/inputs) can be derived </a:t>
            </a:r>
            <a:r>
              <a:rPr lang="en-GB" sz="1600" i="1" smtClean="0"/>
              <a:t>and 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600" smtClean="0"/>
              <a:t>the </a:t>
            </a:r>
            <a:r>
              <a:rPr lang="en-GB" sz="1600" i="1" smtClean="0"/>
              <a:t>future</a:t>
            </a:r>
            <a:r>
              <a:rPr lang="en-GB" sz="1600" smtClean="0"/>
              <a:t> development of measures of effectiveness (outcomes/outputs) will remain unattainable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endParaRPr lang="en-GB" sz="1600" smtClean="0"/>
          </a:p>
          <a:p>
            <a:pPr marL="0" indent="0" algn="l" eaLnBrk="1" hangingPunct="1">
              <a:lnSpc>
                <a:spcPct val="80000"/>
              </a:lnSpc>
            </a:pPr>
            <a:r>
              <a:rPr lang="en-GB" sz="1400" smtClean="0"/>
              <a:t> </a:t>
            </a:r>
            <a:endParaRPr lang="en-GB" sz="1600" smtClean="0"/>
          </a:p>
          <a:p>
            <a:pPr marL="0" indent="0" algn="l" eaLnBrk="1" hangingPunct="1">
              <a:lnSpc>
                <a:spcPct val="80000"/>
              </a:lnSpc>
            </a:pPr>
            <a:endParaRPr lang="en-GB" sz="1600" smtClean="0"/>
          </a:p>
          <a:p>
            <a:pPr marL="0" indent="0" algn="l" eaLnBrk="1" hangingPunct="1">
              <a:lnSpc>
                <a:spcPct val="80000"/>
              </a:lnSpc>
            </a:pPr>
            <a:endParaRPr lang="en-GB" sz="22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GB" sz="22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GB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6250"/>
            <a:ext cx="5040313" cy="5329238"/>
          </a:xfrm>
        </p:spPr>
        <p:txBody>
          <a:bodyPr/>
          <a:lstStyle/>
          <a:p>
            <a:pPr marL="0" indent="0" algn="l" eaLnBrk="1" hangingPunct="1">
              <a:buFontTx/>
              <a:buChar char="•"/>
            </a:pPr>
            <a:r>
              <a:rPr lang="en-GB" b="1" smtClean="0"/>
              <a:t>Motivation  - why analyse  economic value?</a:t>
            </a:r>
          </a:p>
          <a:p>
            <a:pPr marL="0" indent="0" algn="l" eaLnBrk="1" hangingPunct="1"/>
            <a:endParaRPr lang="en-GB" sz="1800" b="1" smtClean="0"/>
          </a:p>
          <a:p>
            <a:pPr marL="0" indent="0" algn="l" eaLnBrk="1" hangingPunct="1">
              <a:buFontTx/>
              <a:buChar char="•"/>
            </a:pPr>
            <a:r>
              <a:rPr lang="en-GB" sz="1800" smtClean="0"/>
              <a:t>To enable the contribution of the HEI sector to be assessed in terms comparable with other industries</a:t>
            </a:r>
          </a:p>
          <a:p>
            <a:pPr marL="0" indent="0" algn="l" eaLnBrk="1" hangingPunct="1"/>
            <a:endParaRPr lang="en-GB" sz="1800" smtClean="0"/>
          </a:p>
          <a:p>
            <a:pPr marL="0" lvl="2" indent="0" algn="l" eaLnBrk="1" hangingPunct="1">
              <a:buFontTx/>
              <a:buChar char="•"/>
            </a:pPr>
            <a:r>
              <a:rPr lang="en-GB" sz="1800" smtClean="0"/>
              <a:t>To enable evaluation of efficiency and effectiveness (‘value for money’)</a:t>
            </a:r>
          </a:p>
          <a:p>
            <a:pPr marL="0" lvl="2" indent="0" algn="l" eaLnBrk="1" hangingPunct="1"/>
            <a:endParaRPr lang="en-GB" sz="1800" smtClean="0"/>
          </a:p>
          <a:p>
            <a:pPr marL="0" indent="0" algn="l" eaLnBrk="1" hangingPunct="1">
              <a:buFontTx/>
              <a:buChar char="•"/>
            </a:pPr>
            <a:r>
              <a:rPr lang="en-GB" sz="1800" smtClean="0"/>
              <a:t>  To assist in resource allocation issues and   create signals for HEIs to encourage </a:t>
            </a:r>
            <a:r>
              <a:rPr lang="en-GB" sz="1800" b="1" smtClean="0"/>
              <a:t>allocative</a:t>
            </a:r>
            <a:r>
              <a:rPr lang="en-GB" sz="1800" smtClean="0"/>
              <a:t> efficiency</a:t>
            </a:r>
          </a:p>
          <a:p>
            <a:pPr marL="0" indent="0" algn="l" eaLnBrk="1" hangingPunct="1">
              <a:buFontTx/>
              <a:buChar char="•"/>
            </a:pPr>
            <a:endParaRPr lang="en-GB" sz="1800" smtClean="0"/>
          </a:p>
          <a:p>
            <a:pPr marL="0" indent="0" algn="l" eaLnBrk="1" hangingPunct="1">
              <a:buFontTx/>
              <a:buChar char="•"/>
            </a:pPr>
            <a:r>
              <a:rPr lang="en-GB" sz="1800" smtClean="0"/>
              <a:t>To find a way to capture the value of ‘invisible’ or non-commercial higher education contributions to public policy development and to   cultural and community engagement </a:t>
            </a:r>
          </a:p>
          <a:p>
            <a:pPr marL="0" indent="0" algn="l" eaLnBrk="1" hangingPunct="1"/>
            <a:endParaRPr lang="en-GB" sz="1800" smtClean="0"/>
          </a:p>
          <a:p>
            <a:pPr marL="0" indent="0" algn="l" eaLnBrk="1" hangingPunct="1"/>
            <a:endParaRPr lang="en-GB" sz="1800" smtClean="0"/>
          </a:p>
          <a:p>
            <a:pPr marL="0" indent="0" algn="l" eaLnBrk="1" hangingPunct="1">
              <a:buFontTx/>
              <a:buChar char="•"/>
            </a:pPr>
            <a:endParaRPr lang="en-GB" sz="1800" smtClean="0"/>
          </a:p>
          <a:p>
            <a:pPr marL="0" lvl="1" indent="0" algn="l" eaLnBrk="1" hangingPunct="1"/>
            <a:endParaRPr lang="en-GB" sz="1800" smtClean="0"/>
          </a:p>
          <a:p>
            <a:pPr marL="0" lvl="1" indent="0" algn="l" eaLnBrk="1" hangingPunct="1">
              <a:buFontTx/>
              <a:buChar char="•"/>
            </a:pPr>
            <a:endParaRPr lang="en-GB" sz="1800" smtClean="0"/>
          </a:p>
        </p:txBody>
      </p:sp>
      <p:pic>
        <p:nvPicPr>
          <p:cNvPr id="18435" name="Picture 4" descr="uukbook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 l="34961" t="27716" r="33070" b="16377"/>
          <a:stretch>
            <a:fillRect/>
          </a:stretch>
        </p:blipFill>
        <p:spPr>
          <a:xfrm>
            <a:off x="5508625" y="1557338"/>
            <a:ext cx="3024188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765175"/>
            <a:ext cx="7358062" cy="576263"/>
          </a:xfrm>
        </p:spPr>
        <p:txBody>
          <a:bodyPr/>
          <a:lstStyle/>
          <a:p>
            <a:pPr algn="l" eaLnBrk="1" hangingPunct="1"/>
            <a:r>
              <a:rPr lang="en-GB" sz="2000" i="1" smtClean="0"/>
              <a:t>Towards the estimation of the economic value </a:t>
            </a:r>
            <a:br>
              <a:rPr lang="en-GB" sz="2000" i="1" smtClean="0"/>
            </a:br>
            <a:r>
              <a:rPr lang="en-GB" sz="2000" i="1" smtClean="0"/>
              <a:t>of the outputs of Scottish higher education institutions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5040312" cy="2917825"/>
          </a:xfrm>
        </p:spPr>
        <p:txBody>
          <a:bodyPr/>
          <a:lstStyle/>
          <a:p>
            <a:pPr marL="0" indent="0" algn="l" eaLnBrk="1" hangingPunct="1">
              <a:buFontTx/>
              <a:buChar char="•"/>
            </a:pPr>
            <a:r>
              <a:rPr lang="en-GB" sz="1800" smtClean="0"/>
              <a:t>Initial pilot case study work  2005</a:t>
            </a:r>
          </a:p>
          <a:p>
            <a:pPr marL="0" indent="0" algn="l" eaLnBrk="1" hangingPunct="1">
              <a:buFontTx/>
              <a:buChar char="•"/>
            </a:pPr>
            <a:r>
              <a:rPr lang="en-GB" sz="1800" smtClean="0"/>
              <a:t>Methodology development  report – covering ALL HEI outputs</a:t>
            </a:r>
          </a:p>
          <a:p>
            <a:pPr marL="0" indent="0" algn="l" eaLnBrk="1" hangingPunct="1">
              <a:buFontTx/>
              <a:buChar char="•"/>
            </a:pPr>
            <a:r>
              <a:rPr lang="en-GB" sz="1800" smtClean="0"/>
              <a:t>‘Next Steps’ pilot project (Kelly,McNicoll &amp; Brooks 2008) applying the methodology to 3 areas of activity:</a:t>
            </a:r>
          </a:p>
          <a:p>
            <a:pPr marL="0" lvl="1" indent="0" algn="l" eaLnBrk="1" hangingPunct="1"/>
            <a:r>
              <a:rPr lang="en-GB" sz="1800" smtClean="0"/>
              <a:t>	-cultural outreach</a:t>
            </a:r>
          </a:p>
          <a:p>
            <a:pPr marL="0" lvl="1" indent="0" algn="l" eaLnBrk="1" hangingPunct="1"/>
            <a:r>
              <a:rPr lang="en-GB" sz="1800" smtClean="0"/>
              <a:t>	-community outreach, </a:t>
            </a:r>
          </a:p>
          <a:p>
            <a:pPr marL="0" lvl="1" indent="0" algn="l" eaLnBrk="1" hangingPunct="1"/>
            <a:r>
              <a:rPr lang="en-GB" sz="1800" smtClean="0"/>
              <a:t>	-public policy advisory work </a:t>
            </a:r>
          </a:p>
          <a:p>
            <a:pPr marL="0" indent="0" algn="l" eaLnBrk="1" hangingPunct="1">
              <a:buFontTx/>
              <a:buChar char="•"/>
            </a:pPr>
            <a:r>
              <a:rPr lang="en-GB" sz="1800" smtClean="0"/>
              <a:t>Aimed to use real HEI data  to illustrate how these areas of external engagement can be quantified and estimates of economic value made</a:t>
            </a:r>
          </a:p>
          <a:p>
            <a:pPr marL="0" indent="0" algn="l" eaLnBrk="1" hangingPunct="1"/>
            <a:endParaRPr lang="en-GB" sz="1800" smtClean="0"/>
          </a:p>
          <a:p>
            <a:pPr marL="0" indent="0" algn="l" eaLnBrk="1" hangingPunct="1">
              <a:buFontTx/>
              <a:buChar char="•"/>
            </a:pPr>
            <a:r>
              <a:rPr lang="en-GB" sz="1800" smtClean="0"/>
              <a:t>Also developed conceptual framework further to identify  potential PIs or ’metrics’ for some non-market areas of knowledge transfer</a:t>
            </a:r>
            <a:r>
              <a:rPr lang="en-GB" sz="1600" b="1" smtClean="0"/>
              <a:t> </a:t>
            </a:r>
          </a:p>
          <a:p>
            <a:pPr marL="0" indent="0" algn="l" eaLnBrk="1" hangingPunct="1">
              <a:buFontTx/>
              <a:buChar char="•"/>
            </a:pPr>
            <a:endParaRPr lang="en-GB" sz="1600" b="1" smtClean="0"/>
          </a:p>
          <a:p>
            <a:pPr marL="0" lvl="1" indent="0" algn="l" eaLnBrk="1" hangingPunct="1"/>
            <a:endParaRPr lang="en-GB" sz="1600" b="1" smtClean="0"/>
          </a:p>
        </p:txBody>
      </p:sp>
      <p:pic>
        <p:nvPicPr>
          <p:cNvPr id="20483" name="Picture 4" descr="sfccoin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l="27756" t="11810" r="22736" b="7013"/>
          <a:stretch>
            <a:fillRect/>
          </a:stretch>
        </p:blipFill>
        <p:spPr>
          <a:xfrm>
            <a:off x="5940425" y="1700213"/>
            <a:ext cx="2808288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836613"/>
            <a:ext cx="7358062" cy="504825"/>
          </a:xfrm>
        </p:spPr>
        <p:txBody>
          <a:bodyPr/>
          <a:lstStyle/>
          <a:p>
            <a:pPr algn="l" eaLnBrk="1" hangingPunct="1"/>
            <a:r>
              <a:rPr lang="en-GB" sz="2800" b="1" smtClean="0"/>
              <a:t>Terms, Definitions, Concepts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628775"/>
            <a:ext cx="7358062" cy="3744913"/>
          </a:xfrm>
        </p:spPr>
        <p:txBody>
          <a:bodyPr/>
          <a:lstStyle/>
          <a:p>
            <a:pPr marL="0" indent="0" algn="l" eaLnBrk="1" hangingPunct="1"/>
            <a:endParaRPr lang="en-GB" sz="1900" smtClean="0"/>
          </a:p>
          <a:p>
            <a:pPr marL="0" indent="0" algn="l" eaLnBrk="1" hangingPunct="1">
              <a:buFontTx/>
              <a:buChar char="•"/>
            </a:pPr>
            <a:r>
              <a:rPr lang="en-GB" sz="2100" smtClean="0"/>
              <a:t>Uses fundamental principles of applied economics and statistics conforming to recognised international best practice for compilation of economic statistics</a:t>
            </a:r>
          </a:p>
          <a:p>
            <a:pPr marL="0" indent="0" algn="l" eaLnBrk="1" hangingPunct="1">
              <a:buFontTx/>
              <a:buChar char="•"/>
            </a:pPr>
            <a:r>
              <a:rPr lang="en-GB" sz="2100" smtClean="0"/>
              <a:t>Uses core definitional sources </a:t>
            </a:r>
            <a:r>
              <a:rPr lang="en-GB" sz="2100" i="1" smtClean="0"/>
              <a:t>(eg the European System of Accounts(ESA 95) , the SNA etc</a:t>
            </a:r>
          </a:p>
          <a:p>
            <a:pPr marL="0" indent="0" algn="l" eaLnBrk="1" hangingPunct="1">
              <a:buFontTx/>
              <a:buChar char="•"/>
            </a:pPr>
            <a:r>
              <a:rPr lang="en-GB" sz="2100" smtClean="0"/>
              <a:t>Focussed on the  </a:t>
            </a:r>
            <a:r>
              <a:rPr lang="en-GB" sz="2100" b="1" smtClean="0"/>
              <a:t>Higher Education Institution</a:t>
            </a:r>
            <a:r>
              <a:rPr lang="en-GB" sz="2100" smtClean="0"/>
              <a:t> </a:t>
            </a:r>
            <a:r>
              <a:rPr lang="en-GB" sz="2100" b="1" smtClean="0"/>
              <a:t>((HEI)</a:t>
            </a:r>
            <a:r>
              <a:rPr lang="en-GB" sz="2100" smtClean="0"/>
              <a:t>  </a:t>
            </a:r>
            <a:r>
              <a:rPr lang="en-GB" sz="2100" u="sng" smtClean="0"/>
              <a:t>not</a:t>
            </a:r>
            <a:r>
              <a:rPr lang="en-GB" sz="2100" smtClean="0"/>
              <a:t> ‘Higher Education’ in general </a:t>
            </a:r>
          </a:p>
          <a:p>
            <a:pPr marL="0" indent="0" algn="l" eaLnBrk="1" hangingPunct="1">
              <a:buFontTx/>
              <a:buChar char="•"/>
            </a:pPr>
            <a:r>
              <a:rPr lang="en-GB" sz="2100" smtClean="0"/>
              <a:t>We focus on the </a:t>
            </a:r>
            <a:r>
              <a:rPr lang="en-GB" sz="2100" b="1" smtClean="0"/>
              <a:t>outputs </a:t>
            </a:r>
            <a:r>
              <a:rPr lang="en-GB" sz="2100" smtClean="0"/>
              <a:t>of HEIs i.e what the HEIs actually produce   </a:t>
            </a:r>
          </a:p>
          <a:p>
            <a:pPr marL="0" indent="0" algn="l" eaLnBrk="1" hangingPunct="1">
              <a:buFontTx/>
              <a:buChar char="•"/>
            </a:pPr>
            <a:endParaRPr lang="en-GB" sz="2100" b="1" i="1" smtClean="0"/>
          </a:p>
          <a:p>
            <a:pPr marL="0" indent="0" eaLnBrk="1" hangingPunct="1">
              <a:buFontTx/>
              <a:buChar char="•"/>
            </a:pPr>
            <a:endParaRPr lang="en-GB" sz="2100" b="1" i="1" smtClean="0"/>
          </a:p>
          <a:p>
            <a:pPr marL="0" indent="0" eaLnBrk="1" hangingPunct="1"/>
            <a:endParaRPr lang="en-GB" sz="1900" i="1" smtClean="0"/>
          </a:p>
          <a:p>
            <a:pPr marL="0" indent="0" eaLnBrk="1" hangingPunct="1">
              <a:buFontTx/>
              <a:buChar char="•"/>
            </a:pPr>
            <a:endParaRPr lang="en-GB" sz="1900" i="1" smtClean="0"/>
          </a:p>
          <a:p>
            <a:pPr marL="0" indent="0" eaLnBrk="1" hangingPunct="1">
              <a:buFontTx/>
              <a:buChar char="•"/>
            </a:pPr>
            <a:endParaRPr lang="en-GB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692150"/>
            <a:ext cx="7358062" cy="936625"/>
          </a:xfrm>
        </p:spPr>
        <p:txBody>
          <a:bodyPr/>
          <a:lstStyle/>
          <a:p>
            <a:pPr algn="l" eaLnBrk="1" hangingPunct="1"/>
            <a:r>
              <a:rPr lang="en-GB" sz="3200" smtClean="0"/>
              <a:t>Key  issues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700213"/>
            <a:ext cx="7358062" cy="3457575"/>
          </a:xfrm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800" smtClean="0"/>
              <a:t>The legal and economic status of UK higher education institutions and how this affects motivations and behaviour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endParaRPr lang="en-GB" sz="1800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800" smtClean="0"/>
              <a:t>Complex relationship between UK HEIs and government and crucial importance of differentiating between higher education </a:t>
            </a:r>
            <a:r>
              <a:rPr lang="en-GB" sz="1800" b="1" smtClean="0"/>
              <a:t>institutional outputs</a:t>
            </a:r>
            <a:r>
              <a:rPr lang="en-GB" sz="1800" smtClean="0"/>
              <a:t> and government’s </a:t>
            </a:r>
            <a:r>
              <a:rPr lang="en-GB" sz="1800" b="1" smtClean="0"/>
              <a:t>wider</a:t>
            </a:r>
            <a:r>
              <a:rPr lang="en-GB" sz="1800" smtClean="0"/>
              <a:t> </a:t>
            </a:r>
            <a:r>
              <a:rPr lang="en-GB" sz="1800" b="1" smtClean="0"/>
              <a:t>desired outcomes </a:t>
            </a:r>
          </a:p>
          <a:p>
            <a:pPr marL="0" indent="0" algn="l" eaLnBrk="1" hangingPunct="1">
              <a:lnSpc>
                <a:spcPct val="80000"/>
              </a:lnSpc>
            </a:pPr>
            <a:endParaRPr lang="en-GB" sz="1800" b="1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900" smtClean="0"/>
              <a:t>Current difficulty with the development of performance metrics  for HEIs   is a tendency to focus on  how to measure </a:t>
            </a:r>
            <a:r>
              <a:rPr lang="en-GB" sz="1900" i="1" smtClean="0"/>
              <a:t>outcomes </a:t>
            </a:r>
          </a:p>
          <a:p>
            <a:pPr marL="0" indent="0" algn="l" eaLnBrk="1" hangingPunct="1">
              <a:lnSpc>
                <a:spcPct val="80000"/>
              </a:lnSpc>
            </a:pPr>
            <a:endParaRPr lang="en-GB" sz="1900" i="1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900" smtClean="0"/>
              <a:t>But only metrics based on </a:t>
            </a:r>
            <a:r>
              <a:rPr lang="en-GB" sz="1900" i="1" smtClean="0"/>
              <a:t>outputs </a:t>
            </a:r>
            <a:r>
              <a:rPr lang="en-GB" sz="1900" smtClean="0"/>
              <a:t>can give  meaningful performance indicators for </a:t>
            </a:r>
            <a:r>
              <a:rPr lang="en-GB" sz="1900" b="1" i="1" smtClean="0"/>
              <a:t>HEIs</a:t>
            </a:r>
            <a:endParaRPr lang="en-GB" sz="1800" b="1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endParaRPr lang="en-GB" sz="1800" smtClean="0"/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1800" smtClean="0"/>
              <a:t>Understanding different types of ‘value’ ( financial, economic, market, social  etc ) </a:t>
            </a:r>
          </a:p>
          <a:p>
            <a:pPr marL="0" indent="0" algn="l" eaLnBrk="1" hangingPunct="1">
              <a:lnSpc>
                <a:spcPct val="80000"/>
              </a:lnSpc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893763" y="476250"/>
            <a:ext cx="7358062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b"/>
          <a:lstStyle/>
          <a:p>
            <a:pPr defTabSz="642938"/>
            <a:r>
              <a:rPr lang="en-GB" sz="2800">
                <a:solidFill>
                  <a:schemeClr val="tx1"/>
                </a:solidFill>
                <a:latin typeface="Arial" charset="0"/>
              </a:rPr>
              <a:t> </a:t>
            </a:r>
            <a:br>
              <a:rPr lang="en-GB" sz="2800">
                <a:solidFill>
                  <a:schemeClr val="tx1"/>
                </a:solidFill>
                <a:latin typeface="Arial" charset="0"/>
              </a:rPr>
            </a:br>
            <a:r>
              <a:rPr lang="en-GB" sz="3200">
                <a:solidFill>
                  <a:schemeClr val="tx1"/>
                </a:solidFill>
                <a:latin typeface="Arial" charset="0"/>
              </a:rPr>
              <a:t>Outputs and Outcomes</a:t>
            </a:r>
            <a:r>
              <a:rPr lang="en-GB" sz="140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400">
                <a:solidFill>
                  <a:schemeClr val="tx1"/>
                </a:solidFill>
                <a:latin typeface="Arial" charset="0"/>
              </a:rPr>
            </a:br>
            <a:r>
              <a:rPr lang="en-GB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600">
                <a:solidFill>
                  <a:schemeClr val="tx1"/>
                </a:solidFill>
                <a:latin typeface="Arial" charset="0"/>
              </a:rPr>
              <a:t>e.g. Festival of Social Science seminar on higher education </a:t>
            </a:r>
            <a:br>
              <a:rPr lang="en-GB" sz="1600">
                <a:solidFill>
                  <a:schemeClr val="tx1"/>
                </a:solidFill>
                <a:latin typeface="Arial" charset="0"/>
              </a:rPr>
            </a:br>
            <a:r>
              <a:rPr lang="en-GB" sz="16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1512887" cy="1655762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Resources and Inputs:</a:t>
            </a:r>
          </a:p>
          <a:p>
            <a:r>
              <a:rPr lang="en-GB" sz="1200" b="1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e.g. Staff time, technical support, venue hire, catering , IT support   etc</a:t>
            </a:r>
            <a:r>
              <a:rPr lang="en-GB" sz="1400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endParaRPr lang="en-GB" sz="14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411413" y="1412875"/>
            <a:ext cx="1582737" cy="172878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r>
              <a:rPr lang="en-GB" sz="18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Activities</a:t>
            </a:r>
          </a:p>
          <a:p>
            <a:r>
              <a:rPr lang="en-GB" sz="1200" b="1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E.g. planning and organisation of all resources,  to enable the seminar to be delivered</a:t>
            </a:r>
            <a:endParaRPr lang="en-GB" sz="1200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643438" y="1484313"/>
            <a:ext cx="1368425" cy="172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8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r>
              <a:rPr lang="en-GB" sz="18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Outputs</a:t>
            </a:r>
          </a:p>
          <a:p>
            <a:r>
              <a:rPr lang="en-GB" sz="1200" b="1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Festival of Social Science Seminar organised and  delivered </a:t>
            </a:r>
            <a:endParaRPr lang="en-GB" sz="1200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6659563" y="2060575"/>
            <a:ext cx="2233612" cy="1368425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16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Desired Outcomes</a:t>
            </a:r>
            <a:endParaRPr lang="en-GB" sz="1400" b="1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en-GB" sz="1200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e.g. increased  understanding of the role of higher education institutions ; better informed policy making about HE  Recognition of the ESRC &amp; role of social science; </a:t>
            </a:r>
            <a:endParaRPr lang="en-GB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endParaRPr lang="en-GB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1908175" y="23495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3995738" y="242093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6011863" y="24209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611188" y="3500438"/>
            <a:ext cx="7993062" cy="2566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Outputs are </a:t>
            </a:r>
            <a:r>
              <a:rPr lang="en-GB" sz="1800" i="1">
                <a:solidFill>
                  <a:schemeClr val="tx1"/>
                </a:solidFill>
                <a:latin typeface="Times New Roman" pitchFamily="18" charset="0"/>
              </a:rPr>
              <a:t>within the control of the HEI . </a:t>
            </a: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Their outputs may </a:t>
            </a:r>
            <a:r>
              <a:rPr lang="en-GB" sz="1800" i="1">
                <a:solidFill>
                  <a:schemeClr val="tx1"/>
                </a:solidFill>
                <a:latin typeface="Times New Roman" pitchFamily="18" charset="0"/>
              </a:rPr>
              <a:t>contribute to</a:t>
            </a: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 outcomes …but outcomes also rely on other factors 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Knowledge </a:t>
            </a:r>
            <a:r>
              <a:rPr lang="en-GB" sz="1800" b="1">
                <a:solidFill>
                  <a:schemeClr val="tx1"/>
                </a:solidFill>
                <a:latin typeface="Times New Roman" pitchFamily="18" charset="0"/>
              </a:rPr>
              <a:t>Transmission</a:t>
            </a: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 may be an </a:t>
            </a:r>
            <a:r>
              <a:rPr lang="en-GB" sz="1800" b="1">
                <a:solidFill>
                  <a:schemeClr val="tx1"/>
                </a:solidFill>
                <a:latin typeface="Times New Roman" pitchFamily="18" charset="0"/>
              </a:rPr>
              <a:t>output </a:t>
            </a: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of an HEI  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but Knowledge </a:t>
            </a:r>
            <a:r>
              <a:rPr lang="en-GB" sz="1800" b="1">
                <a:solidFill>
                  <a:schemeClr val="tx1"/>
                </a:solidFill>
                <a:latin typeface="Times New Roman" pitchFamily="18" charset="0"/>
              </a:rPr>
              <a:t>Transfer </a:t>
            </a: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is an </a:t>
            </a:r>
            <a:r>
              <a:rPr lang="en-GB" sz="1800" b="1">
                <a:solidFill>
                  <a:schemeClr val="tx1"/>
                </a:solidFill>
                <a:latin typeface="Times New Roman" pitchFamily="18" charset="0"/>
              </a:rPr>
              <a:t>outcome , </a:t>
            </a: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requiring the 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active involvement of other parties and ability to absorb 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the knowledge transmitted. Hence an HEI cannot be measured on its success in knowledge transfer as this is beyond its boundaries. </a:t>
            </a:r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>
            <a:off x="6300788" y="908050"/>
            <a:ext cx="71437" cy="33861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 type="oval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7596188" y="17002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 flipH="1" flipV="1">
            <a:off x="7812088" y="33575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6443663" y="836613"/>
            <a:ext cx="2098675" cy="80168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Other factors </a:t>
            </a:r>
            <a:r>
              <a:rPr lang="en-GB" sz="1400" i="1">
                <a:solidFill>
                  <a:schemeClr val="tx1"/>
                </a:solidFill>
                <a:latin typeface="Times New Roman" pitchFamily="18" charset="0"/>
              </a:rPr>
              <a:t>eg audience interest and willingness to participate  </a:t>
            </a:r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6877050" y="4005263"/>
            <a:ext cx="2051050" cy="15462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Times New Roman" pitchFamily="18" charset="0"/>
              </a:rPr>
              <a:t>Other factors </a:t>
            </a:r>
          </a:p>
          <a:p>
            <a:pPr algn="ctr">
              <a:spcBef>
                <a:spcPct val="50000"/>
              </a:spcBef>
            </a:pPr>
            <a:r>
              <a:rPr lang="en-GB" sz="1400" i="1">
                <a:solidFill>
                  <a:schemeClr val="tx1"/>
                </a:solidFill>
                <a:latin typeface="Times New Roman" pitchFamily="18" charset="0"/>
              </a:rPr>
              <a:t>e.g. Audience time, audience absorptive capacity, audience interpretation of talks delivered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549275"/>
            <a:ext cx="5838825" cy="576263"/>
          </a:xfrm>
        </p:spPr>
        <p:txBody>
          <a:bodyPr/>
          <a:lstStyle/>
          <a:p>
            <a:pPr algn="l" eaLnBrk="1" hangingPunct="1"/>
            <a:r>
              <a:rPr lang="en-GB" sz="2800" b="1" smtClean="0"/>
              <a:t>Basic steps – procedural framework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052513"/>
            <a:ext cx="4392613" cy="1223962"/>
          </a:xfrm>
          <a:solidFill>
            <a:schemeClr val="accent2">
              <a:alpha val="32156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</a:pPr>
            <a:r>
              <a:rPr lang="en-GB" sz="2100" smtClean="0"/>
              <a:t>1. Definition and Identification of outputs </a:t>
            </a:r>
            <a:r>
              <a:rPr lang="en-GB" sz="1900" i="1" smtClean="0"/>
              <a:t>(- what a HEI produces – e.g.   Teaching, research , community workshops, concerts, public lectures etc)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endParaRPr lang="en-GB" sz="1900" i="1" smtClean="0"/>
          </a:p>
          <a:p>
            <a:pPr marL="0" indent="0" algn="l" eaLnBrk="1" hangingPunct="1">
              <a:lnSpc>
                <a:spcPct val="80000"/>
              </a:lnSpc>
            </a:pPr>
            <a:r>
              <a:rPr lang="en-GB" sz="2100" smtClean="0"/>
              <a:t>2. Quantification of outputs </a:t>
            </a:r>
          </a:p>
          <a:p>
            <a:pPr marL="0" lvl="1" indent="0" algn="l" eaLnBrk="1" hangingPunct="1">
              <a:lnSpc>
                <a:spcPct val="80000"/>
              </a:lnSpc>
            </a:pPr>
            <a:r>
              <a:rPr lang="en-GB" sz="2100" smtClean="0"/>
              <a:t>	- Volume terms  </a:t>
            </a:r>
          </a:p>
          <a:p>
            <a:pPr marL="0" lvl="3" indent="0" algn="l" eaLnBrk="1" hangingPunct="1">
              <a:lnSpc>
                <a:spcPct val="80000"/>
              </a:lnSpc>
            </a:pPr>
            <a:r>
              <a:rPr lang="en-GB" sz="1900" i="1" smtClean="0"/>
              <a:t>		     - how much of each output does the HEI produce</a:t>
            </a:r>
          </a:p>
          <a:p>
            <a:pPr marL="0" lvl="1" indent="0" algn="l" eaLnBrk="1" hangingPunct="1">
              <a:lnSpc>
                <a:spcPct val="80000"/>
              </a:lnSpc>
              <a:buFontTx/>
              <a:buChar char="•"/>
            </a:pPr>
            <a:endParaRPr lang="en-GB" sz="1900" i="1" smtClean="0"/>
          </a:p>
          <a:p>
            <a:pPr marL="0" lvl="3" indent="0" algn="l" eaLnBrk="1" hangingPunct="1">
              <a:lnSpc>
                <a:spcPct val="80000"/>
              </a:lnSpc>
            </a:pPr>
            <a:endParaRPr lang="en-GB" sz="2100" smtClean="0"/>
          </a:p>
          <a:p>
            <a:pPr marL="0" lvl="3" indent="0" algn="l" eaLnBrk="1" hangingPunct="1">
              <a:lnSpc>
                <a:spcPct val="80000"/>
              </a:lnSpc>
            </a:pPr>
            <a:r>
              <a:rPr lang="en-GB" sz="2100" smtClean="0"/>
              <a:t>3. Identify prices to be applied to the outputs</a:t>
            </a:r>
          </a:p>
          <a:p>
            <a:pPr marL="0" lvl="1" indent="0" algn="l" eaLnBrk="1" hangingPunct="1">
              <a:lnSpc>
                <a:spcPct val="80000"/>
              </a:lnSpc>
            </a:pPr>
            <a:r>
              <a:rPr lang="en-GB" sz="1900" i="1" smtClean="0"/>
              <a:t>	    </a:t>
            </a:r>
            <a:r>
              <a:rPr lang="en-GB" sz="2100" smtClean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100" smtClean="0"/>
              <a:t>	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2100" i="1" smtClean="0"/>
              <a:t>ALL HEI outputs are, in principle, quantifiable in natural volume units</a:t>
            </a:r>
          </a:p>
          <a:p>
            <a:pPr marL="0" indent="0" algn="l" eaLnBrk="1" hangingPunct="1">
              <a:lnSpc>
                <a:spcPct val="80000"/>
              </a:lnSpc>
              <a:buFontTx/>
              <a:buChar char="•"/>
            </a:pPr>
            <a:r>
              <a:rPr lang="en-GB" sz="2100" i="1" smtClean="0"/>
              <a:t>But many HEI  outputs are </a:t>
            </a:r>
            <a:r>
              <a:rPr lang="en-GB" sz="2100" b="1" i="1" smtClean="0"/>
              <a:t>non-market </a:t>
            </a:r>
            <a:r>
              <a:rPr lang="en-GB" sz="2100" i="1" smtClean="0"/>
              <a:t>  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GB" sz="2100" i="1" smtClean="0"/>
          </a:p>
        </p:txBody>
      </p:sp>
      <p:sp>
        <p:nvSpPr>
          <p:cNvPr id="28675" name="Rectangle 7"/>
          <p:cNvSpPr>
            <a:spLocks/>
          </p:cNvSpPr>
          <p:nvPr/>
        </p:nvSpPr>
        <p:spPr bwMode="auto">
          <a:xfrm>
            <a:off x="684213" y="1196975"/>
            <a:ext cx="4319587" cy="1079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76" name="Rectangle 8"/>
          <p:cNvSpPr>
            <a:spLocks/>
          </p:cNvSpPr>
          <p:nvPr/>
        </p:nvSpPr>
        <p:spPr bwMode="auto">
          <a:xfrm>
            <a:off x="2124075" y="2420938"/>
            <a:ext cx="4392613" cy="1152525"/>
          </a:xfrm>
          <a:prstGeom prst="rect">
            <a:avLst/>
          </a:prstGeom>
          <a:solidFill>
            <a:schemeClr val="accent2">
              <a:alpha val="34901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77" name="Rectangle 9"/>
          <p:cNvSpPr>
            <a:spLocks/>
          </p:cNvSpPr>
          <p:nvPr/>
        </p:nvSpPr>
        <p:spPr bwMode="auto">
          <a:xfrm>
            <a:off x="2124075" y="3789363"/>
            <a:ext cx="4392613" cy="935037"/>
          </a:xfrm>
          <a:prstGeom prst="rect">
            <a:avLst/>
          </a:prstGeom>
          <a:solidFill>
            <a:srgbClr val="FFFF00">
              <a:alpha val="41176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78" name="Text Box 11"/>
          <p:cNvSpPr txBox="1">
            <a:spLocks/>
          </p:cNvSpPr>
          <p:nvPr/>
        </p:nvSpPr>
        <p:spPr bwMode="auto">
          <a:xfrm>
            <a:off x="7524750" y="1196975"/>
            <a:ext cx="1439863" cy="1793875"/>
          </a:xfrm>
          <a:prstGeom prst="rect">
            <a:avLst/>
          </a:prstGeom>
          <a:solidFill>
            <a:schemeClr val="accent2">
              <a:alpha val="34901"/>
            </a:scheme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(1)+ (2) Can be used to derive indices of production, to analyse growth, productivity, cost/technical efficiency</a:t>
            </a:r>
          </a:p>
        </p:txBody>
      </p:sp>
      <p:sp>
        <p:nvSpPr>
          <p:cNvPr id="28679" name="AutoShape 13"/>
          <p:cNvSpPr>
            <a:spLocks/>
          </p:cNvSpPr>
          <p:nvPr/>
        </p:nvSpPr>
        <p:spPr bwMode="auto">
          <a:xfrm>
            <a:off x="5867400" y="836613"/>
            <a:ext cx="1655763" cy="2881312"/>
          </a:xfrm>
          <a:prstGeom prst="rightBrace">
            <a:avLst>
              <a:gd name="adj1" fmla="val 14501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80" name="AutoShape 14"/>
          <p:cNvSpPr>
            <a:spLocks/>
          </p:cNvSpPr>
          <p:nvPr/>
        </p:nvSpPr>
        <p:spPr bwMode="auto">
          <a:xfrm>
            <a:off x="1116013" y="981075"/>
            <a:ext cx="1368425" cy="3887788"/>
          </a:xfrm>
          <a:prstGeom prst="leftBrace">
            <a:avLst>
              <a:gd name="adj1" fmla="val 23676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681" name="Text Box 15"/>
          <p:cNvSpPr txBox="1">
            <a:spLocks/>
          </p:cNvSpPr>
          <p:nvPr/>
        </p:nvSpPr>
        <p:spPr bwMode="auto">
          <a:xfrm>
            <a:off x="0" y="1196975"/>
            <a:ext cx="1476375" cy="4346575"/>
          </a:xfrm>
          <a:prstGeom prst="rect">
            <a:avLst/>
          </a:prstGeom>
          <a:solidFill>
            <a:srgbClr val="FFFF00">
              <a:alpha val="39999"/>
            </a:srgbClr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1400"/>
              <a:t>(1)+(2) +(3) provides value measures of HEI outputs. This can give size and growth measures in terms of GDP and inform BOTH cost efficiency AND </a:t>
            </a:r>
            <a:r>
              <a:rPr lang="en-GB" sz="1400" b="1"/>
              <a:t>allocative </a:t>
            </a:r>
            <a:r>
              <a:rPr lang="en-GB" sz="1400"/>
              <a:t>efficiency calculations.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152525"/>
            <a:ext cx="7358062" cy="692150"/>
          </a:xfrm>
        </p:spPr>
        <p:txBody>
          <a:bodyPr/>
          <a:lstStyle/>
          <a:p>
            <a:pPr eaLnBrk="1" hangingPunct="1"/>
            <a:r>
              <a:rPr lang="en-GB" sz="2800" b="1" smtClean="0"/>
              <a:t>Shadow-Pricing</a:t>
            </a:r>
            <a:r>
              <a:rPr lang="en-GB" sz="2800" smtClean="0"/>
              <a:t> </a:t>
            </a:r>
            <a:r>
              <a:rPr lang="en-GB" sz="2800" b="1" smtClean="0"/>
              <a:t>Non-market outputs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358062" cy="3529012"/>
          </a:xfrm>
        </p:spPr>
        <p:txBody>
          <a:bodyPr/>
          <a:lstStyle/>
          <a:p>
            <a:pPr marL="0" indent="0" algn="l" eaLnBrk="1" hangingPunct="1">
              <a:buFontTx/>
              <a:buChar char="•"/>
            </a:pPr>
            <a:r>
              <a:rPr lang="en-GB" smtClean="0"/>
              <a:t>HEIs are not unique in producing non-market outputs</a:t>
            </a:r>
          </a:p>
          <a:p>
            <a:pPr marL="0" indent="0" algn="l" eaLnBrk="1" hangingPunct="1">
              <a:buFontTx/>
              <a:buChar char="•"/>
            </a:pPr>
            <a:r>
              <a:rPr lang="en-GB" smtClean="0"/>
              <a:t>Recognised ways exist of imputing a value to non-market outputs ( and are used by the World Bank, UK Treasury Green book etc) </a:t>
            </a:r>
          </a:p>
          <a:p>
            <a:pPr marL="0" indent="0" algn="l" eaLnBrk="1" hangingPunct="1">
              <a:buFontTx/>
              <a:buChar char="•"/>
            </a:pPr>
            <a:r>
              <a:rPr lang="en-GB" smtClean="0"/>
              <a:t>These include finding parallel markets ( ‘free market’ , equivalents), using ‘contingent valuation’- willingness to pay, willingness to accept -  ‘hedonic pricing’, ‘Travel cost’ or ‘Time cost’.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351" name="Group 135"/>
          <p:cNvGraphicFramePr>
            <a:graphicFrameLocks noGrp="1"/>
          </p:cNvGraphicFramePr>
          <p:nvPr/>
        </p:nvGraphicFramePr>
        <p:xfrm>
          <a:off x="755650" y="836613"/>
          <a:ext cx="7802563" cy="4602162"/>
        </p:xfrm>
        <a:graphic>
          <a:graphicData uri="http://schemas.openxmlformats.org/drawingml/2006/table">
            <a:tbl>
              <a:tblPr/>
              <a:tblGrid>
                <a:gridCol w="936625"/>
                <a:gridCol w="1150938"/>
                <a:gridCol w="1223962"/>
                <a:gridCol w="792163"/>
                <a:gridCol w="1081087"/>
                <a:gridCol w="936625"/>
                <a:gridCol w="1473200"/>
                <a:gridCol w="208280"/>
              </a:tblGrid>
              <a:tr h="161925">
                <a:tc gridSpan="8">
                  <a:txBody>
                    <a:bodyPr/>
                    <a:lstStyle/>
                    <a:p>
                      <a:pPr marL="0" marR="0" lvl="0" indent="0" algn="l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SOME EXAMPLES OF USING TIME COST FOR NON MARKET OUTPUTS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Type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</a:t>
                      </a: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Number/opening length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 Visitor no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Estimated length of visits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time spent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Economic value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Temporary exhibition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James Joyce Exhibition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weeks,6 day week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30/day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 mns on average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6x6x30x45 =48,600 hours spent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Hours spent x DfT hourly rate for leisure time   hourly rate ( £4.46 2002 prices) = £216,756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Public Lecture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Annual Astronomy Guest Lecture  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hour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 attendees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 HOURS</a:t>
                      </a:r>
                    </a:p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Hours spent x DfT hourly rate for leisure time   hourly rate ( £4.46 2002 prices) =£892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External Library visitors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External Library memberships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FTE Number (from SCONUL) 400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Est. annual no. of visits per FTE user (from SCONU) 64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EG. 1.5hours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400x64x1.5=2880 hours spent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Hours spent x DfT hourly rate for leisure time   hourly rate ( £4.46 2002 prices) =£51,200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12" charset="0"/>
            <a:ea typeface="ヒラギノ角ゴ Pro W3" pitchFamily="112" charset="-128"/>
            <a:sym typeface="GillSans" pitchFamily="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12" charset="0"/>
            <a:ea typeface="ヒラギノ角ゴ Pro W3" pitchFamily="112" charset="-128"/>
            <a:sym typeface="GillSans" pitchFamily="112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ERSA 2008temp</Template>
  <TotalTime>3253</TotalTime>
  <Words>1450</Words>
  <Application>Microsoft Office PowerPoint</Application>
  <PresentationFormat>On-screen Show (4:3)</PresentationFormat>
  <Paragraphs>225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GillSans</vt:lpstr>
      <vt:lpstr>ヒラギノ角ゴ Pro W3</vt:lpstr>
      <vt:lpstr>Arial</vt:lpstr>
      <vt:lpstr>Times New Roman</vt:lpstr>
      <vt:lpstr>Title &amp; Subtitle</vt:lpstr>
      <vt:lpstr>Title &amp; Subtitle</vt:lpstr>
      <vt:lpstr>The economic value of the outputs of Scottish higher education institutions</vt:lpstr>
      <vt:lpstr> </vt:lpstr>
      <vt:lpstr>Towards the estimation of the economic value  of the outputs of Scottish higher education institutions</vt:lpstr>
      <vt:lpstr>Terms, Definitions, Concepts</vt:lpstr>
      <vt:lpstr>Key  issues </vt:lpstr>
      <vt:lpstr>Slide 6</vt:lpstr>
      <vt:lpstr>Basic steps – procedural framework</vt:lpstr>
      <vt:lpstr>Shadow-Pricing Non-market outputs</vt:lpstr>
      <vt:lpstr>Slide 9</vt:lpstr>
      <vt:lpstr>Slide 10</vt:lpstr>
      <vt:lpstr>Some final remarks…</vt:lpstr>
    </vt:vector>
  </TitlesOfParts>
  <Company> University Of Strathclyde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Strathclyde</dc:creator>
  <cp:lastModifiedBy>Administration</cp:lastModifiedBy>
  <cp:revision>55</cp:revision>
  <dcterms:created xsi:type="dcterms:W3CDTF">2007-04-29T13:03:51Z</dcterms:created>
  <dcterms:modified xsi:type="dcterms:W3CDTF">2009-05-01T13:43:28Z</dcterms:modified>
</cp:coreProperties>
</file>